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6" r:id="rId4"/>
    <p:sldId id="275" r:id="rId5"/>
    <p:sldId id="264" r:id="rId6"/>
    <p:sldId id="269" r:id="rId7"/>
    <p:sldId id="265" r:id="rId8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B56D"/>
    <a:srgbClr val="033953"/>
    <a:srgbClr val="F6E9CE"/>
    <a:srgbClr val="01334E"/>
    <a:srgbClr val="F7F0E1"/>
    <a:srgbClr val="F9F4E8"/>
    <a:srgbClr val="F2E9CE"/>
    <a:srgbClr val="F9F3E8"/>
    <a:srgbClr val="FB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F4976-F797-4FE2-BAE1-AD681676B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BC75AB-CB7C-4A04-A30F-A8CCBB931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00A84A-6313-4925-9064-B724DD9BA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8A28-B798-47C8-B120-941F4CB494C9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4931DD-EFF8-4F87-B378-F27B4BA6C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EDE56B-9E56-4520-BDB6-35D882077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0783-4AB6-4D2B-9C03-DC1FBFEC6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15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6E615-EBC8-4A29-A175-0156CFE5A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866FC4-8C57-4502-88AD-64891ABB7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D284E1-9EDA-41FD-8DB7-B0874226E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8A28-B798-47C8-B120-941F4CB494C9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756BCE-BCBF-4CB0-BD3A-2A5ECD481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5A6F48-DAD5-4B95-9544-05E3F265D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0783-4AB6-4D2B-9C03-DC1FBFEC6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93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2AEEA6-8BE7-449E-BCC5-B3B9A0B3ED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3D734D-A94B-414D-88F7-4B8079C4F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3CE00B-5DA7-4D73-B4BF-160A429D7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8A28-B798-47C8-B120-941F4CB494C9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A10767-3783-4554-AE6D-5D73EF617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B90078-F834-4977-A9D9-C5FFD1154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0783-4AB6-4D2B-9C03-DC1FBFEC6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09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0B123-81D1-401A-BB31-56EE7F6D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7B183D-0843-47C9-9BAA-FE1C7E36E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61334-79D7-47DB-932E-CF58F90C9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8A28-B798-47C8-B120-941F4CB494C9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D313C2-EB57-4073-A7AA-15F19E0F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80DCB7-D631-4693-9031-B6C693FB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0783-4AB6-4D2B-9C03-DC1FBFEC6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0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FADBE-D158-466C-A5E4-EA44F9EF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96BA50-0C99-4922-BC7E-E5089BC3B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0AB687-8ACB-4ACF-8A15-77F28F0D9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8A28-B798-47C8-B120-941F4CB494C9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8975B1-2821-4509-8B0A-DFC5CE4B4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35453F-2D1C-45E1-BF0B-0354DCC3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0783-4AB6-4D2B-9C03-DC1FBFEC6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5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F809A-7373-4E6A-9C24-1A3A57C6D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8DAD44-407E-4A15-A7B2-3BE4921564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CAA1C8-1E1C-4EDB-85A2-0170BF131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599B8D-3589-4D33-A635-EC101D2B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8A28-B798-47C8-B120-941F4CB494C9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F3313E-329B-49AC-A53B-D77146A2D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B0F7E7-44F5-4F74-AD3A-CE211AA8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0783-4AB6-4D2B-9C03-DC1FBFEC6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64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64DD9-99B0-47BB-85D0-DF58E6DF4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4DF4D6-F060-4A6C-97F6-8A587698F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708802-BB75-4D3E-8B05-99870C639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AA0412-5263-4D7A-9EBC-16DE37B79D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E94467-AD07-4A85-9594-1C5F068AE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7FD829-5B7E-40CF-845E-F2625ECA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8A28-B798-47C8-B120-941F4CB494C9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9E7468-8920-424A-98D5-B51BD25F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BD1E05-5D34-4201-A820-516A07BF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0783-4AB6-4D2B-9C03-DC1FBFEC6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2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2F7C2-FCB8-44EB-BE84-CEA6A11CC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322EA4-05CD-45D4-A12A-DA8C4202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8A28-B798-47C8-B120-941F4CB494C9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43994A-424E-4621-ADD2-F53C34D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8C0438-18FC-430B-81D0-85847086F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0783-4AB6-4D2B-9C03-DC1FBFEC6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56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D4FE68-5427-4973-B8D1-ACFAF675D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8A28-B798-47C8-B120-941F4CB494C9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2545A4-499B-4C4D-9D7C-295700E6C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2A2C7F-A794-44FC-BEC5-576B4431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0783-4AB6-4D2B-9C03-DC1FBFEC6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98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D61B30-04FD-4CBF-93B2-5CD3A4A4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16C6E8-DFBD-4EC4-9101-5D5F45BAD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9326FF-0496-464B-ADC8-47EFA0360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9B3B94-6205-40F7-9AAE-8018B8E68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8A28-B798-47C8-B120-941F4CB494C9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03B9F9-CE24-4564-BF6E-A8193B65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A817E3-A6A3-4533-BBAB-B82DC9F2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0783-4AB6-4D2B-9C03-DC1FBFEC6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91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E9468-D080-46D2-9E75-C6440B9BF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6D556C5-712E-46D3-B517-CE54FCAB3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50CA37-EDDE-4D4B-9D7D-C9D1846AB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C1A47D-B591-438C-9331-AD900F487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8A28-B798-47C8-B120-941F4CB494C9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C1F512-A74C-4773-BD94-36F98F9A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7B5CF-42CF-4C7D-A8E8-E93338E24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0783-4AB6-4D2B-9C03-DC1FBFEC6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12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03359-77FE-463D-8675-B9C403755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B11365-1B77-4352-AEEB-9721255C4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2356B7-3FC2-4409-8189-0443F58F4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F8A28-B798-47C8-B120-941F4CB494C9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74A463-7957-436B-B27C-F8D1E4AE4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0F31E1-2C4A-47E5-BE75-AB248346E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50783-4AB6-4D2B-9C03-DC1FBFEC6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84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75F7EE-F47E-47E0-BB5E-EA3B8DE820E2}"/>
              </a:ext>
            </a:extLst>
          </p:cNvPr>
          <p:cNvSpPr txBox="1"/>
          <p:nvPr/>
        </p:nvSpPr>
        <p:spPr>
          <a:xfrm>
            <a:off x="8120543" y="4789152"/>
            <a:ext cx="37834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ИО «</a:t>
            </a:r>
            <a:r>
              <a:rPr lang="en-US" sz="1600" b="1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APEXTAKAFUL</a:t>
            </a:r>
            <a:r>
              <a:rPr lang="ru-RU" sz="1600" b="1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1600" b="1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Максуд Сабиров</a:t>
            </a:r>
          </a:p>
        </p:txBody>
      </p:sp>
    </p:spTree>
    <p:extLst>
      <p:ext uri="{BB962C8B-B14F-4D97-AF65-F5344CB8AC3E}">
        <p14:creationId xmlns:p14="http://schemas.microsoft.com/office/powerpoint/2010/main" val="2511991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35F531E-9562-4304-814B-B3C1BBFAD8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" y="0"/>
            <a:ext cx="1217640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4BBAA0-3DD6-439F-8480-8004380DE617}"/>
              </a:ext>
            </a:extLst>
          </p:cNvPr>
          <p:cNvSpPr txBox="1"/>
          <p:nvPr/>
        </p:nvSpPr>
        <p:spPr>
          <a:xfrm>
            <a:off x="2954324" y="359766"/>
            <a:ext cx="59967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деятельности </a:t>
            </a:r>
          </a:p>
          <a:p>
            <a:pPr algn="ctr"/>
            <a:r>
              <a:rPr lang="ru-RU" sz="2800" b="1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 «</a:t>
            </a:r>
            <a:r>
              <a:rPr lang="en-US" sz="2800" b="1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APEXTAKAFUL</a:t>
            </a:r>
            <a:r>
              <a:rPr lang="ru-RU" sz="2800" b="1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E6074F-25CF-4D70-BA5E-1EC58F0569D0}"/>
              </a:ext>
            </a:extLst>
          </p:cNvPr>
          <p:cNvSpPr txBox="1"/>
          <p:nvPr/>
        </p:nvSpPr>
        <p:spPr>
          <a:xfrm>
            <a:off x="953489" y="1513584"/>
            <a:ext cx="1014514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en-US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Apex Insurance</a:t>
            </a:r>
            <a:r>
              <a:rPr lang="ru-RU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внедрять исламское страхование в свою деятельность в середине 2020 года;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133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этого ООО «</a:t>
            </a:r>
            <a:r>
              <a:rPr lang="en-US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Apex Insurance</a:t>
            </a:r>
            <a:r>
              <a:rPr lang="ru-RU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выбрала организацию Центра Исламского банкинга и экономики </a:t>
            </a:r>
            <a:r>
              <a:rPr lang="en-US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“Al-Huda” </a:t>
            </a:r>
            <a:r>
              <a:rPr lang="ru-RU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консультантом;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133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z-Cyrl-UZ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октябре 2020 года получил сертификат соответствие </a:t>
            </a:r>
            <a:r>
              <a:rPr lang="ru-RU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Исламского банкинга и экономики </a:t>
            </a:r>
            <a:r>
              <a:rPr lang="en-US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“Al-Huda”</a:t>
            </a:r>
            <a:r>
              <a:rPr lang="ru-RU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133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2021 года начал свою деятельность по исламскому страхованию и 3 марта 2021 года состоялась конференция о начале деятельности Исламского окна </a:t>
            </a:r>
            <a:r>
              <a:rPr lang="en-US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“APEXTAKAFUL”;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133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Настоящее время </a:t>
            </a:r>
            <a:r>
              <a:rPr lang="en-US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APEXTAKAFUL </a:t>
            </a:r>
            <a:r>
              <a:rPr lang="ru-RU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имеется почти все виды продуктов добровольного страхования;</a:t>
            </a:r>
            <a:endParaRPr lang="en-US" dirty="0">
              <a:solidFill>
                <a:srgbClr val="0133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z-Cyrl-UZ" dirty="0">
              <a:solidFill>
                <a:srgbClr val="0133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z-Cyrl-UZ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развития своей деятельности </a:t>
            </a:r>
            <a:r>
              <a:rPr lang="en-US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APEXTAKAFUL</a:t>
            </a:r>
            <a:r>
              <a:rPr lang="ru-RU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активно работает над проектом </a:t>
            </a:r>
            <a:br>
              <a:rPr lang="ru-RU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Ре-</a:t>
            </a:r>
            <a:r>
              <a:rPr lang="ru-RU" dirty="0" err="1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Такафул</a:t>
            </a:r>
            <a:r>
              <a:rPr lang="ru-RU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(исламское перестрахование), а также разработкой других продуктов страхования для населения страны.</a:t>
            </a:r>
            <a:endParaRPr lang="uz-Cyrl-UZ" dirty="0">
              <a:solidFill>
                <a:srgbClr val="0133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3ABA564-B735-478E-A6D7-08286513C5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345" y="511344"/>
            <a:ext cx="2024245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9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46A4A8B-110C-46C6-B632-6BF0428AF9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" y="12700"/>
            <a:ext cx="12176406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9B99FB-E6EF-4B92-92EF-1D264BC1FFDC}"/>
              </a:ext>
            </a:extLst>
          </p:cNvPr>
          <p:cNvSpPr txBox="1"/>
          <p:nvPr/>
        </p:nvSpPr>
        <p:spPr>
          <a:xfrm>
            <a:off x="948734" y="376057"/>
            <a:ext cx="103169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z-Cyrl-UZ" sz="2400" b="1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26 - Шаръиатские стандарты </a:t>
            </a:r>
          </a:p>
          <a:p>
            <a:pPr algn="ctr"/>
            <a:r>
              <a:rPr lang="uz-Cyrl-UZ" sz="2400" b="1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(Исламское страхование)</a:t>
            </a:r>
            <a:endParaRPr lang="ru-RU" sz="2400" b="1" dirty="0">
              <a:solidFill>
                <a:srgbClr val="0133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EB6BB7D-3C5D-48DB-AE53-B3E6BD72F8B0}"/>
              </a:ext>
            </a:extLst>
          </p:cNvPr>
          <p:cNvGrpSpPr/>
          <p:nvPr/>
        </p:nvGrpSpPr>
        <p:grpSpPr>
          <a:xfrm>
            <a:off x="670379" y="1464466"/>
            <a:ext cx="10595257" cy="4647426"/>
            <a:chOff x="1073051" y="2451643"/>
            <a:chExt cx="10595257" cy="4647426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581B707C-4521-4869-B664-C4DADD8F774A}"/>
                </a:ext>
              </a:extLst>
            </p:cNvPr>
            <p:cNvGrpSpPr/>
            <p:nvPr/>
          </p:nvGrpSpPr>
          <p:grpSpPr>
            <a:xfrm>
              <a:off x="1073051" y="2451643"/>
              <a:ext cx="10595257" cy="4647426"/>
              <a:chOff x="1073051" y="2350975"/>
              <a:chExt cx="10595257" cy="4647426"/>
            </a:xfrm>
          </p:grpSpPr>
          <p:grpSp>
            <p:nvGrpSpPr>
              <p:cNvPr id="33" name="Группа 32">
                <a:extLst>
                  <a:ext uri="{FF2B5EF4-FFF2-40B4-BE49-F238E27FC236}">
                    <a16:creationId xmlns:a16="http://schemas.microsoft.com/office/drawing/2014/main" id="{2755F01D-2F04-4138-A593-1BB8A0ACCB7F}"/>
                  </a:ext>
                </a:extLst>
              </p:cNvPr>
              <p:cNvGrpSpPr/>
              <p:nvPr/>
            </p:nvGrpSpPr>
            <p:grpSpPr>
              <a:xfrm>
                <a:off x="1073051" y="2350975"/>
                <a:ext cx="10595257" cy="4647426"/>
                <a:chOff x="6197502" y="2493587"/>
                <a:chExt cx="10595257" cy="4647426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73A121F-A504-4E15-BC1C-6980B4E33567}"/>
                    </a:ext>
                  </a:extLst>
                </p:cNvPr>
                <p:cNvSpPr txBox="1"/>
                <p:nvPr/>
              </p:nvSpPr>
              <p:spPr>
                <a:xfrm>
                  <a:off x="6807419" y="2493587"/>
                  <a:ext cx="9985340" cy="464742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uz-Cyrl-UZ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Компания (Такафул оператор) является только управляющим Такафул Фонда;</a:t>
                  </a:r>
                </a:p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uz-Cyrl-UZ" sz="16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lvl="0">
                    <a:defRPr/>
                  </a:pPr>
                  <a:r>
                    <a:rPr lang="uz-Cyrl-UZ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Компания (Такафул оператор) должен иметь 2 отдельные р/с;</a:t>
                  </a:r>
                </a:p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ru-RU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defRPr/>
                  </a:pPr>
                  <a:r>
                    <a:rPr lang="uz-Cyrl-UZ" sz="2000" b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Компания дейтсвует как агент (вакил) и доверительный управляющий (мудариб);</a:t>
                  </a:r>
                </a:p>
                <a:p>
                  <a:pPr>
                    <a:defRPr/>
                  </a:pPr>
                  <a:endParaRPr lang="uz-Cyrl-UZ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defRPr/>
                  </a:pPr>
                  <a:r>
                    <a:rPr lang="ru-RU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Утвержденные правила могут включать требование к распоряжению излишком</a:t>
                  </a:r>
                  <a:r>
                    <a:rPr lang="uz-Cyrl-UZ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ru-RU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Управляющая компания не имеет права на какую-либо долю излишка.</a:t>
                  </a:r>
                  <a:endParaRPr lang="uz-Cyrl-UZ" sz="20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defRPr/>
                  </a:pPr>
                  <a:endParaRPr lang="uz-Cyrl-UZ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defRPr/>
                  </a:pPr>
                  <a:r>
                    <a:rPr lang="ru-RU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В случае ликвидации компании все средства фонда, относящиеся к страхованию, должны идти на благотворительные цели</a:t>
                  </a:r>
                  <a:r>
                    <a:rPr lang="uz-Cyrl-UZ" sz="2000" b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;</a:t>
                  </a:r>
                </a:p>
                <a:p>
                  <a:pPr>
                    <a:defRPr/>
                  </a:pPr>
                  <a:endParaRPr lang="uz-Cyrl-UZ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defRPr/>
                  </a:pPr>
                  <a:r>
                    <a:rPr lang="ru-RU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Компания должна соблюдать правила и принципы шариата во всех видах</a:t>
                  </a:r>
                </a:p>
                <a:p>
                  <a:pPr>
                    <a:defRPr/>
                  </a:pPr>
                  <a:r>
                    <a:rPr lang="ru-RU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деятельности</a:t>
                  </a:r>
                  <a:r>
                    <a:rPr lang="uz-Cyrl-UZ" sz="2000" b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;</a:t>
                  </a:r>
                </a:p>
                <a:p>
                  <a:pPr>
                    <a:defRPr/>
                  </a:pPr>
                  <a:endParaRPr lang="uz-Cyrl-UZ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defRPr/>
                  </a:pPr>
                  <a:r>
                    <a:rPr lang="uz-Cyrl-UZ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Компания должен иметь Шариатский наблюдательный совет.</a:t>
                  </a:r>
                  <a:endParaRPr lang="ru-RU" sz="20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20" name="Рисунок 19">
                  <a:extLst>
                    <a:ext uri="{FF2B5EF4-FFF2-40B4-BE49-F238E27FC236}">
                      <a16:creationId xmlns:a16="http://schemas.microsoft.com/office/drawing/2014/main" id="{7CAADB96-75D0-4A12-AE47-40AC607F5E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97502" y="2545007"/>
                  <a:ext cx="353078" cy="353078"/>
                </a:xfrm>
                <a:prstGeom prst="rect">
                  <a:avLst/>
                </a:prstGeom>
              </p:spPr>
            </p:pic>
          </p:grpSp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E4B92EE4-E6A1-48E1-ACDC-E149F0EAA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3051" y="2967657"/>
                <a:ext cx="353078" cy="353078"/>
              </a:xfrm>
              <a:prstGeom prst="rect">
                <a:avLst/>
              </a:prstGeom>
            </p:spPr>
          </p:pic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2290A422-0378-4D4A-A1F9-D5A11078C9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3051" y="3463493"/>
                <a:ext cx="353078" cy="353078"/>
              </a:xfrm>
              <a:prstGeom prst="rect">
                <a:avLst/>
              </a:prstGeom>
            </p:spPr>
          </p:pic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id="{A3E974CE-AAE2-4E65-A728-415DDA24C8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3051" y="4141246"/>
                <a:ext cx="353078" cy="353078"/>
              </a:xfrm>
              <a:prstGeom prst="rect">
                <a:avLst/>
              </a:prstGeom>
            </p:spPr>
          </p:pic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2D48A858-A1B1-43CA-BC29-DF7D830B25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3051" y="5023776"/>
                <a:ext cx="353078" cy="353078"/>
              </a:xfrm>
              <a:prstGeom prst="rect">
                <a:avLst/>
              </a:prstGeom>
            </p:spPr>
          </p:pic>
        </p:grp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A062E24-0D35-4585-A8B7-9DEF889A0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051" y="6025542"/>
              <a:ext cx="353078" cy="353078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A062E24-0D35-4585-A8B7-9DEF889A0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9" y="5704299"/>
            <a:ext cx="353078" cy="35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5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C886B7-CC14-4D3E-BA3D-405DC04830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" y="0"/>
            <a:ext cx="1217640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2D01FD-6DAF-4228-82A3-D9FD57FEF374}"/>
              </a:ext>
            </a:extLst>
          </p:cNvPr>
          <p:cNvSpPr txBox="1"/>
          <p:nvPr/>
        </p:nvSpPr>
        <p:spPr>
          <a:xfrm>
            <a:off x="2790822" y="258092"/>
            <a:ext cx="63246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33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ГИБРИДНЫЙ МОДЕЛЬ </a:t>
            </a:r>
          </a:p>
          <a:p>
            <a:pPr algn="ctr"/>
            <a:r>
              <a:rPr lang="ru-RU" sz="2400" b="1" i="1" dirty="0">
                <a:solidFill>
                  <a:srgbClr val="033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i="1" dirty="0" err="1">
                <a:solidFill>
                  <a:srgbClr val="033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Вакала</a:t>
            </a:r>
            <a:r>
              <a:rPr lang="ru-RU" sz="2400" b="1" i="1" dirty="0">
                <a:solidFill>
                  <a:srgbClr val="033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sz="2400" b="1" i="1" dirty="0" err="1">
                <a:solidFill>
                  <a:srgbClr val="033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Мудараба</a:t>
            </a:r>
            <a:r>
              <a:rPr lang="ru-RU" sz="2400" b="1" i="1" dirty="0">
                <a:solidFill>
                  <a:srgbClr val="033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797631" y="1408736"/>
            <a:ext cx="2030680" cy="700645"/>
          </a:xfrm>
          <a:prstGeom prst="roundRect">
            <a:avLst/>
          </a:prstGeom>
          <a:solidFill>
            <a:srgbClr val="F6E9CE"/>
          </a:solidFill>
          <a:ln w="19050">
            <a:solidFill>
              <a:srgbClr val="D7B5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33953"/>
                </a:solidFill>
              </a:rPr>
              <a:t>УЧАСТНИКИ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20739" y="2737745"/>
            <a:ext cx="3372588" cy="901886"/>
          </a:xfrm>
          <a:prstGeom prst="roundRect">
            <a:avLst/>
          </a:prstGeom>
          <a:solidFill>
            <a:srgbClr val="F6E9CE"/>
          </a:solidFill>
          <a:ln w="19050">
            <a:solidFill>
              <a:srgbClr val="D7B5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33953"/>
                </a:solidFill>
              </a:rPr>
              <a:t>ТАКАФУЛ ФОНД</a:t>
            </a:r>
          </a:p>
        </p:txBody>
      </p:sp>
      <p:cxnSp>
        <p:nvCxnSpPr>
          <p:cNvPr id="4" name="Прямая со стрелкой 3"/>
          <p:cNvCxnSpPr>
            <a:stCxn id="2" idx="2"/>
            <a:endCxn id="8" idx="0"/>
          </p:cNvCxnSpPr>
          <p:nvPr/>
        </p:nvCxnSpPr>
        <p:spPr>
          <a:xfrm flipH="1">
            <a:off x="5807033" y="2109381"/>
            <a:ext cx="5938" cy="628364"/>
          </a:xfrm>
          <a:prstGeom prst="straightConnector1">
            <a:avLst/>
          </a:prstGeom>
          <a:ln w="38100">
            <a:solidFill>
              <a:srgbClr val="D7B5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8490917" y="1408736"/>
            <a:ext cx="2030680" cy="700645"/>
          </a:xfrm>
          <a:prstGeom prst="roundRect">
            <a:avLst/>
          </a:prstGeom>
          <a:solidFill>
            <a:srgbClr val="F6E9CE"/>
          </a:solidFill>
          <a:ln w="19050">
            <a:solidFill>
              <a:srgbClr val="D7B5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b="1" dirty="0">
                <a:solidFill>
                  <a:srgbClr val="033953"/>
                </a:solidFill>
              </a:rPr>
              <a:t>ОПЕРАТОР</a:t>
            </a:r>
            <a:endParaRPr lang="ru-RU" b="1" dirty="0">
              <a:solidFill>
                <a:srgbClr val="033953"/>
              </a:solidFill>
            </a:endParaRP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 flipV="1">
            <a:off x="5818910" y="2109381"/>
            <a:ext cx="3240000" cy="218111"/>
          </a:xfrm>
          <a:prstGeom prst="bentConnector2">
            <a:avLst/>
          </a:prstGeom>
          <a:ln w="38100">
            <a:solidFill>
              <a:srgbClr val="D7B5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16835" y="195816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33953"/>
                </a:solidFill>
              </a:rPr>
              <a:t>X%</a:t>
            </a:r>
            <a:endParaRPr lang="ru-RU" b="1" dirty="0">
              <a:solidFill>
                <a:srgbClr val="033953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407091" y="2825664"/>
            <a:ext cx="2030680" cy="700645"/>
          </a:xfrm>
          <a:prstGeom prst="roundRect">
            <a:avLst/>
          </a:prstGeom>
          <a:solidFill>
            <a:srgbClr val="F6E9CE"/>
          </a:solidFill>
          <a:ln w="19050">
            <a:solidFill>
              <a:srgbClr val="D7B5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b="1" dirty="0">
                <a:solidFill>
                  <a:srgbClr val="033953"/>
                </a:solidFill>
              </a:rPr>
              <a:t>ИНВЕСТИЦИЯ</a:t>
            </a:r>
            <a:endParaRPr lang="ru-RU" b="1" dirty="0">
              <a:solidFill>
                <a:srgbClr val="033953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7493328" y="3082635"/>
            <a:ext cx="720000" cy="1"/>
          </a:xfrm>
          <a:prstGeom prst="straightConnector1">
            <a:avLst/>
          </a:prstGeom>
          <a:ln w="38100">
            <a:solidFill>
              <a:srgbClr val="D7B5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7687090" y="3300108"/>
            <a:ext cx="720000" cy="1"/>
          </a:xfrm>
          <a:prstGeom prst="straightConnector1">
            <a:avLst/>
          </a:prstGeom>
          <a:ln w="38100">
            <a:solidFill>
              <a:srgbClr val="D7B5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9458058" y="2204381"/>
            <a:ext cx="0" cy="612000"/>
          </a:xfrm>
          <a:prstGeom prst="straightConnector1">
            <a:avLst/>
          </a:prstGeom>
          <a:ln w="38100">
            <a:solidFill>
              <a:srgbClr val="D7B5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453927" y="2275037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33953"/>
                </a:solidFill>
              </a:rPr>
              <a:t>Y%</a:t>
            </a:r>
            <a:endParaRPr lang="ru-RU" b="1" dirty="0">
              <a:solidFill>
                <a:srgbClr val="033953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464908" y="4247408"/>
            <a:ext cx="2685535" cy="684000"/>
          </a:xfrm>
          <a:prstGeom prst="roundRect">
            <a:avLst/>
          </a:prstGeom>
          <a:solidFill>
            <a:srgbClr val="F6E9CE"/>
          </a:solidFill>
          <a:ln w="19050">
            <a:solidFill>
              <a:srgbClr val="D7B5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b="1" dirty="0">
                <a:solidFill>
                  <a:srgbClr val="033953"/>
                </a:solidFill>
              </a:rPr>
              <a:t>СТРАХОВЫЕ ВЫПЛАТЫ, РЕЗЕРВ, РЕ-ТАКАФУЛ</a:t>
            </a:r>
            <a:endParaRPr lang="ru-RU" b="1" dirty="0">
              <a:solidFill>
                <a:srgbClr val="033953"/>
              </a:solidFill>
            </a:endParaRPr>
          </a:p>
        </p:txBody>
      </p:sp>
      <p:cxnSp>
        <p:nvCxnSpPr>
          <p:cNvPr id="29" name="Прямая со стрелкой 28"/>
          <p:cNvCxnSpPr>
            <a:stCxn id="8" idx="2"/>
            <a:endCxn id="27" idx="0"/>
          </p:cNvCxnSpPr>
          <p:nvPr/>
        </p:nvCxnSpPr>
        <p:spPr>
          <a:xfrm>
            <a:off x="5807033" y="3639631"/>
            <a:ext cx="643" cy="607777"/>
          </a:xfrm>
          <a:prstGeom prst="straightConnector1">
            <a:avLst/>
          </a:prstGeom>
          <a:ln w="38100">
            <a:solidFill>
              <a:srgbClr val="D7B5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5818910" y="4931408"/>
            <a:ext cx="1" cy="468000"/>
          </a:xfrm>
          <a:prstGeom prst="straightConnector1">
            <a:avLst/>
          </a:prstGeom>
          <a:ln w="38100">
            <a:solidFill>
              <a:srgbClr val="D7B5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4215737" y="5539185"/>
            <a:ext cx="3182587" cy="771862"/>
          </a:xfrm>
          <a:prstGeom prst="roundRect">
            <a:avLst/>
          </a:prstGeom>
          <a:solidFill>
            <a:srgbClr val="F6E9CE"/>
          </a:solidFill>
          <a:ln w="19050">
            <a:solidFill>
              <a:srgbClr val="D7B5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33953"/>
                </a:solidFill>
              </a:rPr>
              <a:t>ИЗЛИШКА ТАКАФУЛ ФОНДДА</a:t>
            </a:r>
          </a:p>
        </p:txBody>
      </p:sp>
      <p:cxnSp>
        <p:nvCxnSpPr>
          <p:cNvPr id="36" name="Соединительная линия уступом 35"/>
          <p:cNvCxnSpPr/>
          <p:nvPr/>
        </p:nvCxnSpPr>
        <p:spPr>
          <a:xfrm rot="5400000" flipH="1" flipV="1">
            <a:off x="2041856" y="4139431"/>
            <a:ext cx="2448000" cy="1116000"/>
          </a:xfrm>
          <a:prstGeom prst="bentConnector2">
            <a:avLst/>
          </a:prstGeom>
          <a:ln w="38100">
            <a:solidFill>
              <a:srgbClr val="D7B5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710481" y="1403711"/>
            <a:ext cx="2030680" cy="700645"/>
          </a:xfrm>
          <a:prstGeom prst="roundRect">
            <a:avLst/>
          </a:prstGeom>
          <a:solidFill>
            <a:srgbClr val="F6E9CE"/>
          </a:solidFill>
          <a:ln w="19050">
            <a:solidFill>
              <a:srgbClr val="D7B5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b="1" dirty="0">
                <a:solidFill>
                  <a:srgbClr val="033953"/>
                </a:solidFill>
              </a:rPr>
              <a:t>УЧРЕДИТЕЛЬ</a:t>
            </a:r>
            <a:endParaRPr lang="ru-RU" b="1" dirty="0">
              <a:solidFill>
                <a:srgbClr val="033953"/>
              </a:solidFill>
            </a:endParaRPr>
          </a:p>
        </p:txBody>
      </p:sp>
      <p:cxnSp>
        <p:nvCxnSpPr>
          <p:cNvPr id="45" name="Соединительная линия уступом 44"/>
          <p:cNvCxnSpPr/>
          <p:nvPr/>
        </p:nvCxnSpPr>
        <p:spPr>
          <a:xfrm rot="16200000" flipH="1">
            <a:off x="2283821" y="1554735"/>
            <a:ext cx="1008000" cy="2124000"/>
          </a:xfrm>
          <a:prstGeom prst="bentConnector2">
            <a:avLst/>
          </a:prstGeom>
          <a:ln w="38100">
            <a:solidFill>
              <a:srgbClr val="D7B5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/>
          <p:cNvSpPr/>
          <p:nvPr/>
        </p:nvSpPr>
        <p:spPr>
          <a:xfrm>
            <a:off x="5241775" y="2236610"/>
            <a:ext cx="364236" cy="364236"/>
          </a:xfrm>
          <a:prstGeom prst="ellipse">
            <a:avLst/>
          </a:prstGeom>
          <a:solidFill>
            <a:srgbClr val="F6E9CE"/>
          </a:solidFill>
          <a:ln w="19050">
            <a:solidFill>
              <a:srgbClr val="D7B5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b="1" dirty="0">
                <a:solidFill>
                  <a:srgbClr val="033953"/>
                </a:solidFill>
              </a:rPr>
              <a:t>1</a:t>
            </a:r>
            <a:endParaRPr lang="ru-RU" b="1" dirty="0">
              <a:solidFill>
                <a:srgbClr val="033953"/>
              </a:solidFill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7714335" y="3455695"/>
            <a:ext cx="364236" cy="364236"/>
          </a:xfrm>
          <a:prstGeom prst="ellipse">
            <a:avLst/>
          </a:prstGeom>
          <a:solidFill>
            <a:srgbClr val="F6E9CE"/>
          </a:solidFill>
          <a:ln w="19050">
            <a:solidFill>
              <a:srgbClr val="D7B5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b="1" dirty="0">
                <a:solidFill>
                  <a:srgbClr val="033953"/>
                </a:solidFill>
              </a:rPr>
              <a:t>2</a:t>
            </a:r>
            <a:endParaRPr lang="ru-RU" b="1" dirty="0">
              <a:solidFill>
                <a:srgbClr val="033953"/>
              </a:solidFill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5241775" y="3749111"/>
            <a:ext cx="364236" cy="364236"/>
          </a:xfrm>
          <a:prstGeom prst="ellipse">
            <a:avLst/>
          </a:prstGeom>
          <a:solidFill>
            <a:srgbClr val="F6E9CE"/>
          </a:solidFill>
          <a:ln w="19050">
            <a:solidFill>
              <a:srgbClr val="D7B5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b="1" dirty="0">
                <a:solidFill>
                  <a:srgbClr val="033953"/>
                </a:solidFill>
              </a:rPr>
              <a:t>3</a:t>
            </a:r>
            <a:endParaRPr lang="ru-RU" b="1" dirty="0">
              <a:solidFill>
                <a:srgbClr val="033953"/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3264447" y="5406220"/>
            <a:ext cx="364236" cy="364236"/>
          </a:xfrm>
          <a:prstGeom prst="ellipse">
            <a:avLst/>
          </a:prstGeom>
          <a:solidFill>
            <a:srgbClr val="F6E9CE"/>
          </a:solidFill>
          <a:ln w="19050">
            <a:solidFill>
              <a:srgbClr val="D7B5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b="1" dirty="0">
                <a:solidFill>
                  <a:srgbClr val="033953"/>
                </a:solidFill>
              </a:rPr>
              <a:t>4</a:t>
            </a:r>
            <a:endParaRPr lang="ru-RU" b="1" dirty="0">
              <a:solidFill>
                <a:srgbClr val="033953"/>
              </a:solidFill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243904" y="2204381"/>
            <a:ext cx="364236" cy="364236"/>
          </a:xfrm>
          <a:prstGeom prst="ellipse">
            <a:avLst/>
          </a:prstGeom>
          <a:solidFill>
            <a:srgbClr val="F6E9CE"/>
          </a:solidFill>
          <a:ln w="19050">
            <a:solidFill>
              <a:srgbClr val="D7B5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b="1" dirty="0">
                <a:solidFill>
                  <a:srgbClr val="033953"/>
                </a:solidFill>
              </a:rPr>
              <a:t>6</a:t>
            </a:r>
            <a:endParaRPr lang="ru-RU" b="1" dirty="0">
              <a:solidFill>
                <a:srgbClr val="033953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3828983" y="2204381"/>
            <a:ext cx="364236" cy="364236"/>
          </a:xfrm>
          <a:prstGeom prst="ellipse">
            <a:avLst/>
          </a:prstGeom>
          <a:solidFill>
            <a:srgbClr val="F6E9CE"/>
          </a:solidFill>
          <a:ln w="19050">
            <a:solidFill>
              <a:srgbClr val="D7B5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b="1" dirty="0">
                <a:solidFill>
                  <a:srgbClr val="033953"/>
                </a:solidFill>
              </a:rPr>
              <a:t>5</a:t>
            </a:r>
            <a:endParaRPr lang="ru-RU" b="1" dirty="0">
              <a:solidFill>
                <a:srgbClr val="033953"/>
              </a:solidFill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flipH="1">
            <a:off x="2690565" y="5925116"/>
            <a:ext cx="1512000" cy="0"/>
          </a:xfrm>
          <a:prstGeom prst="line">
            <a:avLst/>
          </a:prstGeom>
          <a:ln w="38100">
            <a:solidFill>
              <a:srgbClr val="D7B5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оединительная линия уступом 76"/>
          <p:cNvCxnSpPr>
            <a:endCxn id="2" idx="1"/>
          </p:cNvCxnSpPr>
          <p:nvPr/>
        </p:nvCxnSpPr>
        <p:spPr>
          <a:xfrm rot="5400000" flipH="1" flipV="1">
            <a:off x="4087522" y="2027637"/>
            <a:ext cx="978686" cy="441531"/>
          </a:xfrm>
          <a:prstGeom prst="bentConnector2">
            <a:avLst/>
          </a:prstGeom>
          <a:ln w="38100">
            <a:solidFill>
              <a:srgbClr val="D7B5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006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E5D594-E665-47BC-8025-8847D42343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" y="0"/>
            <a:ext cx="12180183" cy="6858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28B8A2-6579-4762-99D4-A0323E86A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" y="0"/>
            <a:ext cx="1218018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4986AC-6AEF-4528-8192-DF8468119DEF}"/>
              </a:ext>
            </a:extLst>
          </p:cNvPr>
          <p:cNvSpPr txBox="1"/>
          <p:nvPr/>
        </p:nvSpPr>
        <p:spPr>
          <a:xfrm>
            <a:off x="3288240" y="786787"/>
            <a:ext cx="56155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z-Cyrl-UZ" sz="4000" b="1" dirty="0">
                <a:solidFill>
                  <a:srgbClr val="01334E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СЕРТИФИКАТЫ</a:t>
            </a:r>
            <a:endParaRPr lang="ru-RU" sz="4000" b="1" dirty="0">
              <a:solidFill>
                <a:srgbClr val="01334E"/>
              </a:solidFill>
              <a:latin typeface="Myriad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EAA7B6-1AB7-455B-B8F1-DB710905F09A}"/>
              </a:ext>
            </a:extLst>
          </p:cNvPr>
          <p:cNvSpPr txBox="1"/>
          <p:nvPr/>
        </p:nvSpPr>
        <p:spPr>
          <a:xfrm>
            <a:off x="1844011" y="5879375"/>
            <a:ext cx="2738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</a:t>
            </a:r>
            <a:r>
              <a:rPr lang="ru-RU" b="1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800" b="1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АКАФУЛ»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F73EC6-94C3-4891-84DA-9E34B19FB71C}"/>
              </a:ext>
            </a:extLst>
          </p:cNvPr>
          <p:cNvSpPr txBox="1"/>
          <p:nvPr/>
        </p:nvSpPr>
        <p:spPr>
          <a:xfrm>
            <a:off x="7547242" y="5879375"/>
            <a:ext cx="27389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«СЕМЕЙНЫЙ </a:t>
            </a:r>
            <a:r>
              <a:rPr lang="ru-RU" b="1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800" b="1" dirty="0"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АКАФУЛИ»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0737C8-37B2-4827-8BF3-451532E1CA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191" y="1806292"/>
            <a:ext cx="1975069" cy="3155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195285-502E-4872-ADBE-34B3FAF41A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8" y="2308410"/>
            <a:ext cx="4566892" cy="34279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16E5B9-FC89-4445-B025-30BB51D35D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79" y="2316791"/>
            <a:ext cx="4566892" cy="34279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FAEDC7-3DB3-489F-B94C-C30BC816A6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60" y="1734055"/>
            <a:ext cx="1764868" cy="46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43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E5D594-E665-47BC-8025-8847D42343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" y="0"/>
            <a:ext cx="12180183" cy="6858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28B8A2-6579-4762-99D4-A0323E86A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" y="0"/>
            <a:ext cx="1218018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4986AC-6AEF-4528-8192-DF8468119DEF}"/>
              </a:ext>
            </a:extLst>
          </p:cNvPr>
          <p:cNvSpPr txBox="1"/>
          <p:nvPr/>
        </p:nvSpPr>
        <p:spPr>
          <a:xfrm>
            <a:off x="1257300" y="888387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1334E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ЗАКЛЮЧЕНИЯ УПРАВЛЕНИЕ МУСУЛЬМАН УЗБЕКИСТАНА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A04ED4-F5CC-4E44-94B5-99D8FE10B4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08" y="1871110"/>
            <a:ext cx="3156740" cy="44697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894D72-AE75-47E7-9230-3A0D189A1F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237" y="1871110"/>
            <a:ext cx="3156740" cy="446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1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8D6CA9-4259-43C9-9E8C-71D82CFDD1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" y="0"/>
            <a:ext cx="12180183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65FDE2-9FA0-417A-824A-978BF0968B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" y="0"/>
            <a:ext cx="1218018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39FBDC-FA15-4E04-A683-0C31C0BF4132}"/>
              </a:ext>
            </a:extLst>
          </p:cNvPr>
          <p:cNvSpPr txBox="1"/>
          <p:nvPr/>
        </p:nvSpPr>
        <p:spPr>
          <a:xfrm>
            <a:off x="1639330" y="2767280"/>
            <a:ext cx="87650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13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979334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4183</TotalTime>
  <Words>275</Words>
  <Application>Microsoft Office PowerPoint</Application>
  <PresentationFormat>Широкоэкранный</PresentationFormat>
  <Paragraphs>53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Nitro</dc:creator>
  <cp:lastModifiedBy>Admin</cp:lastModifiedBy>
  <cp:revision>310</cp:revision>
  <cp:lastPrinted>2021-02-04T04:28:25Z</cp:lastPrinted>
  <dcterms:created xsi:type="dcterms:W3CDTF">2021-01-25T06:21:23Z</dcterms:created>
  <dcterms:modified xsi:type="dcterms:W3CDTF">2021-11-08T09:23:35Z</dcterms:modified>
</cp:coreProperties>
</file>